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0" r:id="rId1"/>
  </p:sldMasterIdLst>
  <p:notesMasterIdLst>
    <p:notesMasterId r:id="rId11"/>
  </p:notesMasterIdLst>
  <p:sldIdLst>
    <p:sldId id="256" r:id="rId2"/>
    <p:sldId id="261" r:id="rId3"/>
    <p:sldId id="258" r:id="rId4"/>
    <p:sldId id="262" r:id="rId5"/>
    <p:sldId id="263" r:id="rId6"/>
    <p:sldId id="264" r:id="rId7"/>
    <p:sldId id="265" r:id="rId8"/>
    <p:sldId id="266" r:id="rId9"/>
    <p:sldId id="267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03" autoAdjust="0"/>
    <p:restoredTop sz="94660"/>
  </p:normalViewPr>
  <p:slideViewPr>
    <p:cSldViewPr snapToGrid="0">
      <p:cViewPr varScale="1">
        <p:scale>
          <a:sx n="93" d="100"/>
          <a:sy n="93" d="100"/>
        </p:scale>
        <p:origin x="72" y="32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E6DADC-4D26-4DAF-B009-0F67FB5C2949}" type="datetimeFigureOut">
              <a:rPr lang="en-US" smtClean="0"/>
              <a:t>12/30/2019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7B1C5E-F51F-444B-B8A1-A53C932889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12182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F07BF8-8D05-4963-802C-B86E0E24E87E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69401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F07BF8-8D05-4963-802C-B86E0E24E87E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54181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F07BF8-8D05-4963-802C-B86E0E24E87E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07726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F07BF8-8D05-4963-802C-B86E0E24E87E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794353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F07BF8-8D05-4963-802C-B86E0E24E87E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391217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F07BF8-8D05-4963-802C-B86E0E24E87E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24970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9334D819-9F07-4261-B09B-9E467E5D9002}" type="datetimeFigureOut">
              <a:rPr lang="en-US" smtClean="0"/>
              <a:pPr/>
              <a:t>12/30/2019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71766878-3199-4EAB-94E7-2D6D11070E14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241267275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t>12/30/2019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92074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t>12/30/2019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08027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t>12/30/2019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98787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334D819-9F07-4261-B09B-9E467E5D9002}" type="datetimeFigureOut">
              <a:rPr lang="en-US" smtClean="0"/>
              <a:pPr/>
              <a:t>12/30/2019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1766878-3199-4EAB-94E7-2D6D11070E1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277786733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t>12/30/2019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40329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t>12/30/2019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305012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t>12/30/2019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25949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t>12/30/2019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32444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334D819-9F07-4261-B09B-9E467E5D9002}" type="datetimeFigureOut">
              <a:rPr lang="en-US" smtClean="0"/>
              <a:t>12/30/2019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1766878-3199-4EAB-94E7-2D6D11070E1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14209267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334D819-9F07-4261-B09B-9E467E5D9002}" type="datetimeFigureOut">
              <a:rPr lang="en-US" smtClean="0"/>
              <a:t>12/30/2019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1766878-3199-4EAB-94E7-2D6D11070E1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8706900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9334D819-9F07-4261-B09B-9E467E5D9002}" type="datetimeFigureOut">
              <a:rPr lang="en-US" smtClean="0"/>
              <a:pPr/>
              <a:t>12/30/2019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71766878-3199-4EAB-94E7-2D6D11070E1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2499355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wmf"/><Relationship Id="rId4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2.wmf"/><Relationship Id="rId4" Type="http://schemas.openxmlformats.org/officeDocument/2006/relationships/oleObject" Target="../embeddings/oleObject2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3.wmf"/><Relationship Id="rId4" Type="http://schemas.openxmlformats.org/officeDocument/2006/relationships/oleObject" Target="../embeddings/oleObject3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4.wmf"/><Relationship Id="rId4" Type="http://schemas.openxmlformats.org/officeDocument/2006/relationships/oleObject" Target="../embeddings/oleObject4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5.wmf"/><Relationship Id="rId4" Type="http://schemas.openxmlformats.org/officeDocument/2006/relationships/oleObject" Target="../embeddings/oleObject5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385" y="2728540"/>
            <a:ext cx="8361229" cy="2098226"/>
          </a:xfrm>
        </p:spPr>
        <p:txBody>
          <a:bodyPr/>
          <a:lstStyle/>
          <a:p>
            <a:r>
              <a:rPr lang="en-US" dirty="0"/>
              <a:t>Chapter 6.4</a:t>
            </a:r>
            <a:br>
              <a:rPr lang="en-US" dirty="0"/>
            </a:br>
            <a:r>
              <a:rPr lang="en-US" dirty="0"/>
              <a:t>Factoring trinomials</a:t>
            </a:r>
          </a:p>
        </p:txBody>
      </p:sp>
    </p:spTree>
    <p:extLst>
      <p:ext uri="{BB962C8B-B14F-4D97-AF65-F5344CB8AC3E}">
        <p14:creationId xmlns:p14="http://schemas.microsoft.com/office/powerpoint/2010/main" val="2281847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8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SIGN CHART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3" name="Table 2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370465061"/>
                  </p:ext>
                </p:extLst>
              </p:nvPr>
            </p:nvGraphicFramePr>
            <p:xfrm>
              <a:off x="2011166" y="2306782"/>
              <a:ext cx="8322068" cy="3836432"/>
            </p:xfrm>
            <a:graphic>
              <a:graphicData uri="http://schemas.openxmlformats.org/drawingml/2006/table">
                <a:tbl>
                  <a:tblPr firstRow="1" bandRow="1">
                    <a:tableStyleId>{E8034E78-7F5D-4C2E-B375-FC64B27BC917}</a:tableStyleId>
                  </a:tblPr>
                  <a:tblGrid>
                    <a:gridCol w="1114584">
                      <a:extLst>
                        <a:ext uri="{9D8B030D-6E8A-4147-A177-3AD203B41FA5}">
                          <a16:colId xmlns:a16="http://schemas.microsoft.com/office/drawing/2014/main" val="1174634256"/>
                        </a:ext>
                      </a:extLst>
                    </a:gridCol>
                    <a:gridCol w="2064447">
                      <a:extLst>
                        <a:ext uri="{9D8B030D-6E8A-4147-A177-3AD203B41FA5}">
                          <a16:colId xmlns:a16="http://schemas.microsoft.com/office/drawing/2014/main" val="1739168073"/>
                        </a:ext>
                      </a:extLst>
                    </a:gridCol>
                    <a:gridCol w="1926647">
                      <a:extLst>
                        <a:ext uri="{9D8B030D-6E8A-4147-A177-3AD203B41FA5}">
                          <a16:colId xmlns:a16="http://schemas.microsoft.com/office/drawing/2014/main" val="2084605477"/>
                        </a:ext>
                      </a:extLst>
                    </a:gridCol>
                    <a:gridCol w="1660156">
                      <a:extLst>
                        <a:ext uri="{9D8B030D-6E8A-4147-A177-3AD203B41FA5}">
                          <a16:colId xmlns:a16="http://schemas.microsoft.com/office/drawing/2014/main" val="285930401"/>
                        </a:ext>
                      </a:extLst>
                    </a:gridCol>
                    <a:gridCol w="1556234">
                      <a:extLst>
                        <a:ext uri="{9D8B030D-6E8A-4147-A177-3AD203B41FA5}">
                          <a16:colId xmlns:a16="http://schemas.microsoft.com/office/drawing/2014/main" val="3982376580"/>
                        </a:ext>
                      </a:extLst>
                    </a:gridCol>
                  </a:tblGrid>
                  <a:tr h="762224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3600" dirty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</a:rPr>
                            <a:t>C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 gridSpan="2"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4000" smtClean="0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</m:oMath>
                            </m:oMathPara>
                          </a14:m>
                          <a:endParaRPr lang="en-US" sz="4000" dirty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3600" smtClean="0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</m:oMath>
                            </m:oMathPara>
                          </a14:m>
                          <a:endParaRPr lang="en-US" sz="3600" dirty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776810279"/>
                      </a:ext>
                    </a:extLst>
                  </a:tr>
                  <a:tr h="762224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4000" dirty="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</a:rPr>
                            <a:t>B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4000" smtClean="0">
                                    <a:solidFill>
                                      <a:schemeClr val="tx1"/>
                                    </a:solidFill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</m:oMath>
                            </m:oMathPara>
                          </a14:m>
                          <a:endParaRPr lang="en-US" sz="4000" dirty="0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4000" smtClean="0">
                                    <a:solidFill>
                                      <a:schemeClr val="tx1"/>
                                    </a:solidFill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</m:oMath>
                            </m:oMathPara>
                          </a14:m>
                          <a:endParaRPr lang="en-US" sz="4000" dirty="0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4000" smtClean="0">
                                    <a:solidFill>
                                      <a:schemeClr val="tx1"/>
                                    </a:solidFill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</m:oMath>
                            </m:oMathPara>
                          </a14:m>
                          <a:endParaRPr lang="en-US" sz="4000" dirty="0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4000" smtClean="0">
                                    <a:solidFill>
                                      <a:schemeClr val="tx1"/>
                                    </a:solidFill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</m:oMath>
                            </m:oMathPara>
                          </a14:m>
                          <a:endParaRPr lang="en-US" sz="4000" dirty="0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2824612768"/>
                      </a:ext>
                    </a:extLst>
                  </a:tr>
                  <a:tr h="2311984">
                    <a:tc>
                      <a:txBody>
                        <a:bodyPr/>
                        <a:lstStyle/>
                        <a:p>
                          <a:endParaRPr lang="en-US" sz="3200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3200" dirty="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</a:rPr>
                            <a:t>Both Factors are </a:t>
                          </a:r>
                          <a14:m>
                            <m:oMath xmlns:m="http://schemas.openxmlformats.org/officeDocument/2006/math">
                              <m:r>
                                <a:rPr lang="en-US" sz="3200" smtClean="0">
                                  <a:solidFill>
                                    <a:schemeClr val="tx1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</m:oMath>
                          </a14:m>
                          <a:endParaRPr lang="en-US" sz="3200" dirty="0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3200" dirty="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</a:rPr>
                            <a:t>Both Factors are </a:t>
                          </a:r>
                          <a14:m>
                            <m:oMath xmlns:m="http://schemas.openxmlformats.org/officeDocument/2006/math">
                              <m:r>
                                <a:rPr lang="en-US" sz="3200" b="0" i="1" smtClean="0">
                                  <a:solidFill>
                                    <a:schemeClr val="tx1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</m:oMath>
                          </a14:m>
                          <a:endParaRPr lang="en-US" sz="3200" dirty="0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3200" dirty="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</a:rPr>
                            <a:t>Bigger Factor is </a:t>
                          </a:r>
                          <a14:m>
                            <m:oMath xmlns:m="http://schemas.openxmlformats.org/officeDocument/2006/math">
                              <m:r>
                                <a:rPr lang="en-US" sz="3200" smtClean="0">
                                  <a:solidFill>
                                    <a:schemeClr val="tx1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</m:oMath>
                          </a14:m>
                          <a:endParaRPr lang="en-US" sz="3200" dirty="0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3200" dirty="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</a:rPr>
                            <a:t>Bigger Factor is </a:t>
                          </a:r>
                          <a14:m>
                            <m:oMath xmlns:m="http://schemas.openxmlformats.org/officeDocument/2006/math">
                              <m:r>
                                <a:rPr lang="en-US" sz="3200" b="0" i="0" smtClean="0">
                                  <a:solidFill>
                                    <a:schemeClr val="tx1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</m:oMath>
                          </a14:m>
                          <a:endParaRPr lang="en-US" sz="3200" dirty="0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2406600956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3" name="Table 2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370465061"/>
                  </p:ext>
                </p:extLst>
              </p:nvPr>
            </p:nvGraphicFramePr>
            <p:xfrm>
              <a:off x="2011166" y="2306782"/>
              <a:ext cx="8322068" cy="3836432"/>
            </p:xfrm>
            <a:graphic>
              <a:graphicData uri="http://schemas.openxmlformats.org/drawingml/2006/table">
                <a:tbl>
                  <a:tblPr firstRow="1" bandRow="1">
                    <a:tableStyleId>{E8034E78-7F5D-4C2E-B375-FC64B27BC917}</a:tableStyleId>
                  </a:tblPr>
                  <a:tblGrid>
                    <a:gridCol w="1114584">
                      <a:extLst>
                        <a:ext uri="{9D8B030D-6E8A-4147-A177-3AD203B41FA5}">
                          <a16:colId xmlns:a16="http://schemas.microsoft.com/office/drawing/2014/main" val="1174634256"/>
                        </a:ext>
                      </a:extLst>
                    </a:gridCol>
                    <a:gridCol w="2064447">
                      <a:extLst>
                        <a:ext uri="{9D8B030D-6E8A-4147-A177-3AD203B41FA5}">
                          <a16:colId xmlns:a16="http://schemas.microsoft.com/office/drawing/2014/main" val="1739168073"/>
                        </a:ext>
                      </a:extLst>
                    </a:gridCol>
                    <a:gridCol w="1926647">
                      <a:extLst>
                        <a:ext uri="{9D8B030D-6E8A-4147-A177-3AD203B41FA5}">
                          <a16:colId xmlns:a16="http://schemas.microsoft.com/office/drawing/2014/main" val="2084605477"/>
                        </a:ext>
                      </a:extLst>
                    </a:gridCol>
                    <a:gridCol w="1660156">
                      <a:extLst>
                        <a:ext uri="{9D8B030D-6E8A-4147-A177-3AD203B41FA5}">
                          <a16:colId xmlns:a16="http://schemas.microsoft.com/office/drawing/2014/main" val="285930401"/>
                        </a:ext>
                      </a:extLst>
                    </a:gridCol>
                    <a:gridCol w="1556234">
                      <a:extLst>
                        <a:ext uri="{9D8B030D-6E8A-4147-A177-3AD203B41FA5}">
                          <a16:colId xmlns:a16="http://schemas.microsoft.com/office/drawing/2014/main" val="3982376580"/>
                        </a:ext>
                      </a:extLst>
                    </a:gridCol>
                  </a:tblGrid>
                  <a:tr h="762224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3600" dirty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</a:rPr>
                            <a:t>C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 gridSpan="2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28049" t="-12800" r="-80793" b="-405600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159091" t="-12800" r="-379" b="-405600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776810279"/>
                      </a:ext>
                    </a:extLst>
                  </a:tr>
                  <a:tr h="762224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4000" dirty="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</a:rPr>
                            <a:t>B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54277" t="-112800" r="-249853" b="-3056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164984" t="-112800" r="-167192" b="-3056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308824" t="-112800" r="-94853" b="-3056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434375" t="-112800" r="-781" b="-30560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824612768"/>
                      </a:ext>
                    </a:extLst>
                  </a:tr>
                  <a:tr h="2311984">
                    <a:tc>
                      <a:txBody>
                        <a:bodyPr/>
                        <a:lstStyle/>
                        <a:p>
                          <a:endParaRPr lang="en-US" sz="3200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54277" t="-70000" r="-249853" b="-52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164984" t="-70000" r="-167192" b="-52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308824" t="-70000" r="-94853" b="-52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434375" t="-70000" r="-781" b="-526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406600956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8223413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/>
              <p:cNvSpPr>
                <a:spLocks noGrp="1"/>
              </p:cNvSpPr>
              <p:nvPr>
                <p:ph type="title"/>
              </p:nvPr>
            </p:nvSpPr>
            <p:spPr>
              <a:xfrm>
                <a:off x="1039091" y="120394"/>
                <a:ext cx="10390909" cy="1492132"/>
              </a:xfrm>
            </p:spPr>
            <p:txBody>
              <a:bodyPr/>
              <a:lstStyle/>
              <a:p>
                <a:pPr algn="ctr">
                  <a:spcBef>
                    <a:spcPct val="50000"/>
                  </a:spcBef>
                </a:pPr>
                <a:r>
                  <a:rPr lang="en-US" b="0" u="sng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SHORT CUT</a:t>
                </a:r>
                <a:br>
                  <a:rPr lang="en-US" b="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𝐴𝑥</m:t>
                          </m:r>
                        </m:e>
                        <m:sup>
                          <m:r>
                            <a:rPr lang="en-US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i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i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𝐵𝑥</m:t>
                      </m:r>
                      <m:r>
                        <a:rPr lang="en-US" i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i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en-US" b="0" u="sng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1039091" y="120394"/>
                <a:ext cx="10390909" cy="1492132"/>
              </a:xfrm>
              <a:blipFill>
                <a:blip r:embed="rId2"/>
                <a:stretch>
                  <a:fillRect t="-138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51678" y="1612526"/>
            <a:ext cx="10178322" cy="3593591"/>
          </a:xfrm>
        </p:spPr>
        <p:txBody>
          <a:bodyPr>
            <a:normAutofit lnSpcReduction="10000"/>
          </a:bodyPr>
          <a:lstStyle/>
          <a:p>
            <a:pPr marL="742950" indent="-742950">
              <a:buAutoNum type="arabicPeriod"/>
            </a:pPr>
            <a:r>
              <a:rPr lang="en-US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Write two sets of parenthesis, </a:t>
            </a:r>
          </a:p>
          <a:p>
            <a:pPr marL="742950" indent="-742950">
              <a:buNone/>
            </a:pPr>
            <a:r>
              <a:rPr lang="en-US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(      )(      ).  These will be the </a:t>
            </a:r>
            <a:r>
              <a:rPr lang="en-US" sz="4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factors</a:t>
            </a:r>
            <a:r>
              <a:rPr lang="en-US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of the trinomial.</a:t>
            </a:r>
          </a:p>
          <a:p>
            <a:pPr>
              <a:buNone/>
            </a:pPr>
            <a:r>
              <a:rPr lang="en-US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 Think of factors of </a:t>
            </a:r>
            <a:r>
              <a:rPr lang="en-US" sz="4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</a:t>
            </a:r>
            <a:r>
              <a:rPr lang="en-US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that add up to </a:t>
            </a:r>
            <a:r>
              <a:rPr lang="en-US" sz="4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</a:t>
            </a:r>
            <a:r>
              <a:rPr lang="en-US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(Use Chart for Signs)</a:t>
            </a:r>
          </a:p>
          <a:p>
            <a:pPr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83490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42650083"/>
              </p:ext>
            </p:extLst>
          </p:nvPr>
        </p:nvGraphicFramePr>
        <p:xfrm>
          <a:off x="3822990" y="1226946"/>
          <a:ext cx="4792806" cy="14200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" name="Equation" r:id="rId4" imgW="685800" imgH="203040" progId="Equation.3">
                  <p:embed/>
                </p:oleObj>
              </mc:Choice>
              <mc:Fallback>
                <p:oleObj name="Equation" r:id="rId4" imgW="685800" imgH="203040" progId="Equation.3">
                  <p:embed/>
                  <p:pic>
                    <p:nvPicPr>
                      <p:cNvPr id="4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22990" y="1226946"/>
                        <a:ext cx="4792806" cy="142009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101436" y="211283"/>
            <a:ext cx="5257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Example 1</a:t>
            </a:r>
          </a:p>
        </p:txBody>
      </p:sp>
    </p:spTree>
    <p:extLst>
      <p:ext uri="{BB962C8B-B14F-4D97-AF65-F5344CB8AC3E}">
        <p14:creationId xmlns:p14="http://schemas.microsoft.com/office/powerpoint/2010/main" val="15707913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997526" y="232064"/>
            <a:ext cx="379268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Example 2</a:t>
            </a: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27165192"/>
              </p:ext>
            </p:extLst>
          </p:nvPr>
        </p:nvGraphicFramePr>
        <p:xfrm>
          <a:off x="3806630" y="1302328"/>
          <a:ext cx="5200556" cy="12226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4" name="Equation" r:id="rId4" imgW="863280" imgH="203040" progId="Equation.3">
                  <p:embed/>
                </p:oleObj>
              </mc:Choice>
              <mc:Fallback>
                <p:oleObj name="Equation" r:id="rId4" imgW="863280" imgH="203040" progId="Equation.3">
                  <p:embed/>
                  <p:pic>
                    <p:nvPicPr>
                      <p:cNvPr id="4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06630" y="1302328"/>
                        <a:ext cx="5200556" cy="122266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375742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111827" y="346365"/>
            <a:ext cx="491489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Example 3</a:t>
            </a: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06640150"/>
              </p:ext>
            </p:extLst>
          </p:nvPr>
        </p:nvGraphicFramePr>
        <p:xfrm>
          <a:off x="3680923" y="1362029"/>
          <a:ext cx="5576945" cy="119413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8" name="Equation" r:id="rId4" imgW="748975" imgH="203112" progId="Equation.3">
                  <p:embed/>
                </p:oleObj>
              </mc:Choice>
              <mc:Fallback>
                <p:oleObj name="Equation" r:id="rId4" imgW="748975" imgH="203112" progId="Equation.3">
                  <p:embed/>
                  <p:pic>
                    <p:nvPicPr>
                      <p:cNvPr id="3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80923" y="1362029"/>
                        <a:ext cx="5576945" cy="119413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718384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143001" y="429492"/>
            <a:ext cx="414597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Example 4</a:t>
            </a: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286132"/>
              </p:ext>
            </p:extLst>
          </p:nvPr>
        </p:nvGraphicFramePr>
        <p:xfrm>
          <a:off x="3502195" y="1352822"/>
          <a:ext cx="5313049" cy="141662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2" name="Equation" r:id="rId4" imgW="761760" imgH="203040" progId="Equation.3">
                  <p:embed/>
                </p:oleObj>
              </mc:Choice>
              <mc:Fallback>
                <p:oleObj name="Equation" r:id="rId4" imgW="761760" imgH="203040" progId="Equation.3">
                  <p:embed/>
                  <p:pic>
                    <p:nvPicPr>
                      <p:cNvPr id="4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02195" y="1352822"/>
                        <a:ext cx="5313049" cy="141662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111803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163781" y="252846"/>
            <a:ext cx="529936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Example 5</a:t>
            </a: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14031357"/>
              </p:ext>
            </p:extLst>
          </p:nvPr>
        </p:nvGraphicFramePr>
        <p:xfrm>
          <a:off x="3723962" y="1176176"/>
          <a:ext cx="4585592" cy="12226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6" name="Equation" r:id="rId4" imgW="761669" imgH="203112" progId="Equation.3">
                  <p:embed/>
                </p:oleObj>
              </mc:Choice>
              <mc:Fallback>
                <p:oleObj name="Equation" r:id="rId4" imgW="761669" imgH="203112" progId="Equation.3">
                  <p:embed/>
                  <p:pic>
                    <p:nvPicPr>
                      <p:cNvPr id="4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23962" y="1176176"/>
                        <a:ext cx="4585592" cy="122266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760898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219200" y="398320"/>
            <a:ext cx="461009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Example 6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Object 2"/>
              <p:cNvSpPr txBox="1"/>
              <p:nvPr/>
            </p:nvSpPr>
            <p:spPr bwMode="auto">
              <a:xfrm>
                <a:off x="3665538" y="1322388"/>
                <a:ext cx="4616450" cy="1117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5400" i="1" smtClean="0">
                              <a:solidFill>
                                <a:srgbClr val="00000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5400" b="0" i="1" smtClean="0">
                              <a:solidFill>
                                <a:srgbClr val="00000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US" sz="5400" i="1">
                              <a:solidFill>
                                <a:srgbClr val="00000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5400" i="1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5400" b="0" i="1" smtClean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𝑎𝑏</m:t>
                      </m:r>
                      <m:r>
                        <a:rPr lang="en-US" sz="5400" i="1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en-US" sz="5400" i="1" smtClean="0">
                              <a:solidFill>
                                <a:srgbClr val="00000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5400" b="0" i="1" smtClean="0">
                              <a:solidFill>
                                <a:srgbClr val="00000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6</m:t>
                          </m:r>
                          <m:r>
                            <a:rPr lang="en-US" sz="5400" b="0" i="1" smtClean="0">
                              <a:solidFill>
                                <a:srgbClr val="00000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  <m:sup>
                          <m:r>
                            <a:rPr lang="en-US" sz="5400" b="0" i="1" smtClean="0">
                              <a:solidFill>
                                <a:srgbClr val="00000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sz="5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3" name="Object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665538" y="1322388"/>
                <a:ext cx="4616450" cy="111760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56526969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TM10001105[[fn=Crop]]</Template>
  <TotalTime>66</TotalTime>
  <Words>100</Words>
  <Application>Microsoft Office PowerPoint</Application>
  <PresentationFormat>Widescreen</PresentationFormat>
  <Paragraphs>31</Paragraphs>
  <Slides>9</Slides>
  <Notes>6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Calibri</vt:lpstr>
      <vt:lpstr>Cambria Math</vt:lpstr>
      <vt:lpstr>Franklin Gothic Book</vt:lpstr>
      <vt:lpstr>Crop</vt:lpstr>
      <vt:lpstr>Equation</vt:lpstr>
      <vt:lpstr>Chapter 6.4 Factoring trinomials</vt:lpstr>
      <vt:lpstr>SIGN CHART</vt:lpstr>
      <vt:lpstr>SHORT CUT 〖Ax〗^2+Bx+C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Factoring trinomials</dc:title>
  <dc:creator>Michael Kuniega</dc:creator>
  <cp:lastModifiedBy>Michael Kuniega</cp:lastModifiedBy>
  <cp:revision>6</cp:revision>
  <dcterms:created xsi:type="dcterms:W3CDTF">2017-04-23T22:35:11Z</dcterms:created>
  <dcterms:modified xsi:type="dcterms:W3CDTF">2019-12-30T18:20:52Z</dcterms:modified>
</cp:coreProperties>
</file>